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8" r:id="rId2"/>
    <p:sldId id="263" r:id="rId3"/>
    <p:sldId id="259" r:id="rId4"/>
    <p:sldId id="260" r:id="rId5"/>
    <p:sldId id="261" r:id="rId6"/>
    <p:sldId id="264" r:id="rId7"/>
    <p:sldId id="266" r:id="rId8"/>
    <p:sldId id="265" r:id="rId9"/>
    <p:sldId id="267" r:id="rId10"/>
    <p:sldId id="268" r:id="rId11"/>
    <p:sldId id="269"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71" d="100"/>
          <a:sy n="71" d="100"/>
        </p:scale>
        <p:origin x="48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EBBB91-18E2-42B5-8CD1-A7788AEA3A35}" type="datetimeFigureOut">
              <a:rPr lang="fr-FR" smtClean="0"/>
              <a:t>11/01/2024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690391-D264-4C4B-BBAA-5A7E91579F85}" type="slidenum">
              <a:rPr lang="fr-FR" smtClean="0"/>
              <a:t>‹N°›</a:t>
            </a:fld>
            <a:endParaRPr lang="fr-FR"/>
          </a:p>
        </p:txBody>
      </p:sp>
    </p:spTree>
    <p:extLst>
      <p:ext uri="{BB962C8B-B14F-4D97-AF65-F5344CB8AC3E}">
        <p14:creationId xmlns:p14="http://schemas.microsoft.com/office/powerpoint/2010/main" val="2019150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1663670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1483900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6F88ED65-D906-4E4B-ACB7-512D3656B95B}" type="datetime1">
              <a:rPr lang="fr-FR" smtClean="0"/>
              <a:t>11/01/2024</a:t>
            </a:fld>
            <a:endParaRPr lang="fr-FR"/>
          </a:p>
        </p:txBody>
      </p:sp>
      <p:sp>
        <p:nvSpPr>
          <p:cNvPr id="5" name="Espace réservé du pied de page 4"/>
          <p:cNvSpPr>
            <a:spLocks noGrp="1"/>
          </p:cNvSpPr>
          <p:nvPr>
            <p:ph type="ftr" sz="quarter" idx="11"/>
          </p:nvPr>
        </p:nvSpPr>
        <p:spPr/>
        <p:txBody>
          <a:bodyPr/>
          <a:lstStyle/>
          <a:p>
            <a:r>
              <a:rPr lang="fr-FR"/>
              <a:t>©ac-versailles.fr</a:t>
            </a:r>
          </a:p>
        </p:txBody>
      </p:sp>
      <p:sp>
        <p:nvSpPr>
          <p:cNvPr id="6" name="Espace réservé du numéro de diapositive 5"/>
          <p:cNvSpPr>
            <a:spLocks noGrp="1"/>
          </p:cNvSpPr>
          <p:nvPr>
            <p:ph type="sldNum" sz="quarter" idx="12"/>
          </p:nvPr>
        </p:nvSpPr>
        <p:spPr/>
        <p:txBody>
          <a:bodyPr/>
          <a:lstStyle/>
          <a:p>
            <a:fld id="{83434F48-9F95-454C-90BE-748251FAF74A}" type="slidenum">
              <a:rPr lang="fr-FR" smtClean="0"/>
              <a:t>‹N°›</a:t>
            </a:fld>
            <a:endParaRPr lang="fr-FR"/>
          </a:p>
        </p:txBody>
      </p:sp>
    </p:spTree>
    <p:extLst>
      <p:ext uri="{BB962C8B-B14F-4D97-AF65-F5344CB8AC3E}">
        <p14:creationId xmlns:p14="http://schemas.microsoft.com/office/powerpoint/2010/main" val="1169499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D681773-2D9A-4375-A981-DE628DD25F75}" type="datetime1">
              <a:rPr lang="fr-FR" smtClean="0"/>
              <a:t>11/01/2024</a:t>
            </a:fld>
            <a:endParaRPr lang="fr-FR"/>
          </a:p>
        </p:txBody>
      </p:sp>
      <p:sp>
        <p:nvSpPr>
          <p:cNvPr id="5" name="Espace réservé du pied de page 4"/>
          <p:cNvSpPr>
            <a:spLocks noGrp="1"/>
          </p:cNvSpPr>
          <p:nvPr>
            <p:ph type="ftr" sz="quarter" idx="11"/>
          </p:nvPr>
        </p:nvSpPr>
        <p:spPr/>
        <p:txBody>
          <a:bodyPr/>
          <a:lstStyle/>
          <a:p>
            <a:r>
              <a:rPr lang="fr-FR"/>
              <a:t>©ac-versailles.fr</a:t>
            </a:r>
          </a:p>
        </p:txBody>
      </p:sp>
      <p:sp>
        <p:nvSpPr>
          <p:cNvPr id="6" name="Espace réservé du numéro de diapositive 5"/>
          <p:cNvSpPr>
            <a:spLocks noGrp="1"/>
          </p:cNvSpPr>
          <p:nvPr>
            <p:ph type="sldNum" sz="quarter" idx="12"/>
          </p:nvPr>
        </p:nvSpPr>
        <p:spPr/>
        <p:txBody>
          <a:bodyPr/>
          <a:lstStyle/>
          <a:p>
            <a:fld id="{83434F48-9F95-454C-90BE-748251FAF74A}" type="slidenum">
              <a:rPr lang="fr-FR" smtClean="0"/>
              <a:t>‹N°›</a:t>
            </a:fld>
            <a:endParaRPr lang="fr-FR"/>
          </a:p>
        </p:txBody>
      </p:sp>
    </p:spTree>
    <p:extLst>
      <p:ext uri="{BB962C8B-B14F-4D97-AF65-F5344CB8AC3E}">
        <p14:creationId xmlns:p14="http://schemas.microsoft.com/office/powerpoint/2010/main" val="4105341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A539774-2310-4A32-8D60-299D6F73F121}" type="datetime1">
              <a:rPr lang="fr-FR" smtClean="0"/>
              <a:t>11/01/2024</a:t>
            </a:fld>
            <a:endParaRPr lang="fr-FR"/>
          </a:p>
        </p:txBody>
      </p:sp>
      <p:sp>
        <p:nvSpPr>
          <p:cNvPr id="5" name="Espace réservé du pied de page 4"/>
          <p:cNvSpPr>
            <a:spLocks noGrp="1"/>
          </p:cNvSpPr>
          <p:nvPr>
            <p:ph type="ftr" sz="quarter" idx="11"/>
          </p:nvPr>
        </p:nvSpPr>
        <p:spPr/>
        <p:txBody>
          <a:bodyPr/>
          <a:lstStyle/>
          <a:p>
            <a:r>
              <a:rPr lang="fr-FR"/>
              <a:t>©ac-versailles.fr</a:t>
            </a:r>
          </a:p>
        </p:txBody>
      </p:sp>
      <p:sp>
        <p:nvSpPr>
          <p:cNvPr id="6" name="Espace réservé du numéro de diapositive 5"/>
          <p:cNvSpPr>
            <a:spLocks noGrp="1"/>
          </p:cNvSpPr>
          <p:nvPr>
            <p:ph type="sldNum" sz="quarter" idx="12"/>
          </p:nvPr>
        </p:nvSpPr>
        <p:spPr/>
        <p:txBody>
          <a:bodyPr/>
          <a:lstStyle/>
          <a:p>
            <a:fld id="{83434F48-9F95-454C-90BE-748251FAF74A}" type="slidenum">
              <a:rPr lang="fr-FR" smtClean="0"/>
              <a:t>‹N°›</a:t>
            </a:fld>
            <a:endParaRPr lang="fr-FR"/>
          </a:p>
        </p:txBody>
      </p:sp>
    </p:spTree>
    <p:extLst>
      <p:ext uri="{BB962C8B-B14F-4D97-AF65-F5344CB8AC3E}">
        <p14:creationId xmlns:p14="http://schemas.microsoft.com/office/powerpoint/2010/main" val="2502412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C7EABF9-8A7A-4AB3-B713-1CFF4934FD53}" type="datetime1">
              <a:rPr lang="fr-FR" smtClean="0"/>
              <a:t>11/01/2024</a:t>
            </a:fld>
            <a:endParaRPr lang="fr-FR"/>
          </a:p>
        </p:txBody>
      </p:sp>
      <p:sp>
        <p:nvSpPr>
          <p:cNvPr id="5" name="Espace réservé du pied de page 4"/>
          <p:cNvSpPr>
            <a:spLocks noGrp="1"/>
          </p:cNvSpPr>
          <p:nvPr>
            <p:ph type="ftr" sz="quarter" idx="11"/>
          </p:nvPr>
        </p:nvSpPr>
        <p:spPr/>
        <p:txBody>
          <a:bodyPr/>
          <a:lstStyle/>
          <a:p>
            <a:r>
              <a:rPr lang="fr-FR"/>
              <a:t>©ac-versailles.fr</a:t>
            </a:r>
          </a:p>
        </p:txBody>
      </p:sp>
      <p:sp>
        <p:nvSpPr>
          <p:cNvPr id="6" name="Espace réservé du numéro de diapositive 5"/>
          <p:cNvSpPr>
            <a:spLocks noGrp="1"/>
          </p:cNvSpPr>
          <p:nvPr>
            <p:ph type="sldNum" sz="quarter" idx="12"/>
          </p:nvPr>
        </p:nvSpPr>
        <p:spPr/>
        <p:txBody>
          <a:bodyPr/>
          <a:lstStyle/>
          <a:p>
            <a:fld id="{83434F48-9F95-454C-90BE-748251FAF74A}" type="slidenum">
              <a:rPr lang="fr-FR" smtClean="0"/>
              <a:t>‹N°›</a:t>
            </a:fld>
            <a:endParaRPr lang="fr-FR"/>
          </a:p>
        </p:txBody>
      </p:sp>
    </p:spTree>
    <p:extLst>
      <p:ext uri="{BB962C8B-B14F-4D97-AF65-F5344CB8AC3E}">
        <p14:creationId xmlns:p14="http://schemas.microsoft.com/office/powerpoint/2010/main" val="523489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48E1BC34-0390-458B-BB62-1A4180204DC3}" type="datetime1">
              <a:rPr lang="fr-FR" smtClean="0"/>
              <a:t>11/01/2024</a:t>
            </a:fld>
            <a:endParaRPr lang="fr-FR"/>
          </a:p>
        </p:txBody>
      </p:sp>
      <p:sp>
        <p:nvSpPr>
          <p:cNvPr id="5" name="Espace réservé du pied de page 4"/>
          <p:cNvSpPr>
            <a:spLocks noGrp="1"/>
          </p:cNvSpPr>
          <p:nvPr>
            <p:ph type="ftr" sz="quarter" idx="11"/>
          </p:nvPr>
        </p:nvSpPr>
        <p:spPr/>
        <p:txBody>
          <a:bodyPr/>
          <a:lstStyle/>
          <a:p>
            <a:r>
              <a:rPr lang="fr-FR"/>
              <a:t>©ac-versailles.fr</a:t>
            </a:r>
          </a:p>
        </p:txBody>
      </p:sp>
      <p:sp>
        <p:nvSpPr>
          <p:cNvPr id="6" name="Espace réservé du numéro de diapositive 5"/>
          <p:cNvSpPr>
            <a:spLocks noGrp="1"/>
          </p:cNvSpPr>
          <p:nvPr>
            <p:ph type="sldNum" sz="quarter" idx="12"/>
          </p:nvPr>
        </p:nvSpPr>
        <p:spPr/>
        <p:txBody>
          <a:bodyPr/>
          <a:lstStyle/>
          <a:p>
            <a:fld id="{83434F48-9F95-454C-90BE-748251FAF74A}" type="slidenum">
              <a:rPr lang="fr-FR" smtClean="0"/>
              <a:t>‹N°›</a:t>
            </a:fld>
            <a:endParaRPr lang="fr-FR"/>
          </a:p>
        </p:txBody>
      </p:sp>
    </p:spTree>
    <p:extLst>
      <p:ext uri="{BB962C8B-B14F-4D97-AF65-F5344CB8AC3E}">
        <p14:creationId xmlns:p14="http://schemas.microsoft.com/office/powerpoint/2010/main" val="3375238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55A1FE39-8104-4228-A85C-2666DE8F85D4}" type="datetime1">
              <a:rPr lang="fr-FR" smtClean="0"/>
              <a:t>11/01/2024</a:t>
            </a:fld>
            <a:endParaRPr lang="fr-FR"/>
          </a:p>
        </p:txBody>
      </p:sp>
      <p:sp>
        <p:nvSpPr>
          <p:cNvPr id="6" name="Espace réservé du pied de page 5"/>
          <p:cNvSpPr>
            <a:spLocks noGrp="1"/>
          </p:cNvSpPr>
          <p:nvPr>
            <p:ph type="ftr" sz="quarter" idx="11"/>
          </p:nvPr>
        </p:nvSpPr>
        <p:spPr/>
        <p:txBody>
          <a:bodyPr/>
          <a:lstStyle/>
          <a:p>
            <a:r>
              <a:rPr lang="fr-FR"/>
              <a:t>©ac-versailles.fr</a:t>
            </a:r>
          </a:p>
        </p:txBody>
      </p:sp>
      <p:sp>
        <p:nvSpPr>
          <p:cNvPr id="7" name="Espace réservé du numéro de diapositive 6"/>
          <p:cNvSpPr>
            <a:spLocks noGrp="1"/>
          </p:cNvSpPr>
          <p:nvPr>
            <p:ph type="sldNum" sz="quarter" idx="12"/>
          </p:nvPr>
        </p:nvSpPr>
        <p:spPr/>
        <p:txBody>
          <a:bodyPr/>
          <a:lstStyle/>
          <a:p>
            <a:fld id="{83434F48-9F95-454C-90BE-748251FAF74A}" type="slidenum">
              <a:rPr lang="fr-FR" smtClean="0"/>
              <a:t>‹N°›</a:t>
            </a:fld>
            <a:endParaRPr lang="fr-FR"/>
          </a:p>
        </p:txBody>
      </p:sp>
    </p:spTree>
    <p:extLst>
      <p:ext uri="{BB962C8B-B14F-4D97-AF65-F5344CB8AC3E}">
        <p14:creationId xmlns:p14="http://schemas.microsoft.com/office/powerpoint/2010/main" val="4214433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33160F2-415E-4484-B719-DB19D19C9469}" type="datetime1">
              <a:rPr lang="fr-FR" smtClean="0"/>
              <a:t>11/01/2024</a:t>
            </a:fld>
            <a:endParaRPr lang="fr-FR"/>
          </a:p>
        </p:txBody>
      </p:sp>
      <p:sp>
        <p:nvSpPr>
          <p:cNvPr id="8" name="Espace réservé du pied de page 7"/>
          <p:cNvSpPr>
            <a:spLocks noGrp="1"/>
          </p:cNvSpPr>
          <p:nvPr>
            <p:ph type="ftr" sz="quarter" idx="11"/>
          </p:nvPr>
        </p:nvSpPr>
        <p:spPr/>
        <p:txBody>
          <a:bodyPr/>
          <a:lstStyle/>
          <a:p>
            <a:r>
              <a:rPr lang="fr-FR"/>
              <a:t>©ac-versailles.fr</a:t>
            </a:r>
          </a:p>
        </p:txBody>
      </p:sp>
      <p:sp>
        <p:nvSpPr>
          <p:cNvPr id="9" name="Espace réservé du numéro de diapositive 8"/>
          <p:cNvSpPr>
            <a:spLocks noGrp="1"/>
          </p:cNvSpPr>
          <p:nvPr>
            <p:ph type="sldNum" sz="quarter" idx="12"/>
          </p:nvPr>
        </p:nvSpPr>
        <p:spPr/>
        <p:txBody>
          <a:bodyPr/>
          <a:lstStyle/>
          <a:p>
            <a:fld id="{83434F48-9F95-454C-90BE-748251FAF74A}" type="slidenum">
              <a:rPr lang="fr-FR" smtClean="0"/>
              <a:t>‹N°›</a:t>
            </a:fld>
            <a:endParaRPr lang="fr-FR"/>
          </a:p>
        </p:txBody>
      </p:sp>
    </p:spTree>
    <p:extLst>
      <p:ext uri="{BB962C8B-B14F-4D97-AF65-F5344CB8AC3E}">
        <p14:creationId xmlns:p14="http://schemas.microsoft.com/office/powerpoint/2010/main" val="4209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CD58E2A-B17E-4A05-A867-1E8179DC685B}" type="datetime1">
              <a:rPr lang="fr-FR" smtClean="0"/>
              <a:t>11/01/2024</a:t>
            </a:fld>
            <a:endParaRPr lang="fr-FR"/>
          </a:p>
        </p:txBody>
      </p:sp>
      <p:sp>
        <p:nvSpPr>
          <p:cNvPr id="4" name="Espace réservé du pied de page 3"/>
          <p:cNvSpPr>
            <a:spLocks noGrp="1"/>
          </p:cNvSpPr>
          <p:nvPr>
            <p:ph type="ftr" sz="quarter" idx="11"/>
          </p:nvPr>
        </p:nvSpPr>
        <p:spPr/>
        <p:txBody>
          <a:bodyPr/>
          <a:lstStyle/>
          <a:p>
            <a:r>
              <a:rPr lang="fr-FR"/>
              <a:t>©ac-versailles.fr</a:t>
            </a:r>
          </a:p>
        </p:txBody>
      </p:sp>
      <p:sp>
        <p:nvSpPr>
          <p:cNvPr id="5" name="Espace réservé du numéro de diapositive 4"/>
          <p:cNvSpPr>
            <a:spLocks noGrp="1"/>
          </p:cNvSpPr>
          <p:nvPr>
            <p:ph type="sldNum" sz="quarter" idx="12"/>
          </p:nvPr>
        </p:nvSpPr>
        <p:spPr/>
        <p:txBody>
          <a:bodyPr/>
          <a:lstStyle/>
          <a:p>
            <a:fld id="{83434F48-9F95-454C-90BE-748251FAF74A}" type="slidenum">
              <a:rPr lang="fr-FR" smtClean="0"/>
              <a:t>‹N°›</a:t>
            </a:fld>
            <a:endParaRPr lang="fr-FR"/>
          </a:p>
        </p:txBody>
      </p:sp>
    </p:spTree>
    <p:extLst>
      <p:ext uri="{BB962C8B-B14F-4D97-AF65-F5344CB8AC3E}">
        <p14:creationId xmlns:p14="http://schemas.microsoft.com/office/powerpoint/2010/main" val="1261337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75BDD5E-A506-4D56-94F2-F42B461B2DE7}" type="datetime1">
              <a:rPr lang="fr-FR" smtClean="0"/>
              <a:t>11/01/2024</a:t>
            </a:fld>
            <a:endParaRPr lang="fr-FR"/>
          </a:p>
        </p:txBody>
      </p:sp>
      <p:sp>
        <p:nvSpPr>
          <p:cNvPr id="3" name="Espace réservé du pied de page 2"/>
          <p:cNvSpPr>
            <a:spLocks noGrp="1"/>
          </p:cNvSpPr>
          <p:nvPr>
            <p:ph type="ftr" sz="quarter" idx="11"/>
          </p:nvPr>
        </p:nvSpPr>
        <p:spPr/>
        <p:txBody>
          <a:bodyPr/>
          <a:lstStyle/>
          <a:p>
            <a:r>
              <a:rPr lang="fr-FR"/>
              <a:t>©ac-versailles.fr</a:t>
            </a:r>
          </a:p>
        </p:txBody>
      </p:sp>
      <p:sp>
        <p:nvSpPr>
          <p:cNvPr id="4" name="Espace réservé du numéro de diapositive 3"/>
          <p:cNvSpPr>
            <a:spLocks noGrp="1"/>
          </p:cNvSpPr>
          <p:nvPr>
            <p:ph type="sldNum" sz="quarter" idx="12"/>
          </p:nvPr>
        </p:nvSpPr>
        <p:spPr/>
        <p:txBody>
          <a:bodyPr/>
          <a:lstStyle/>
          <a:p>
            <a:fld id="{83434F48-9F95-454C-90BE-748251FAF74A}" type="slidenum">
              <a:rPr lang="fr-FR" smtClean="0"/>
              <a:t>‹N°›</a:t>
            </a:fld>
            <a:endParaRPr lang="fr-FR"/>
          </a:p>
        </p:txBody>
      </p:sp>
    </p:spTree>
    <p:extLst>
      <p:ext uri="{BB962C8B-B14F-4D97-AF65-F5344CB8AC3E}">
        <p14:creationId xmlns:p14="http://schemas.microsoft.com/office/powerpoint/2010/main" val="2437778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F954F20-BCD4-4BD0-84FE-71AE7F731DAF}" type="datetime1">
              <a:rPr lang="fr-FR" smtClean="0"/>
              <a:t>11/01/2024</a:t>
            </a:fld>
            <a:endParaRPr lang="fr-FR"/>
          </a:p>
        </p:txBody>
      </p:sp>
      <p:sp>
        <p:nvSpPr>
          <p:cNvPr id="6" name="Espace réservé du pied de page 5"/>
          <p:cNvSpPr>
            <a:spLocks noGrp="1"/>
          </p:cNvSpPr>
          <p:nvPr>
            <p:ph type="ftr" sz="quarter" idx="11"/>
          </p:nvPr>
        </p:nvSpPr>
        <p:spPr/>
        <p:txBody>
          <a:bodyPr/>
          <a:lstStyle/>
          <a:p>
            <a:r>
              <a:rPr lang="fr-FR"/>
              <a:t>©ac-versailles.fr</a:t>
            </a:r>
          </a:p>
        </p:txBody>
      </p:sp>
      <p:sp>
        <p:nvSpPr>
          <p:cNvPr id="7" name="Espace réservé du numéro de diapositive 6"/>
          <p:cNvSpPr>
            <a:spLocks noGrp="1"/>
          </p:cNvSpPr>
          <p:nvPr>
            <p:ph type="sldNum" sz="quarter" idx="12"/>
          </p:nvPr>
        </p:nvSpPr>
        <p:spPr/>
        <p:txBody>
          <a:bodyPr/>
          <a:lstStyle/>
          <a:p>
            <a:fld id="{83434F48-9F95-454C-90BE-748251FAF74A}" type="slidenum">
              <a:rPr lang="fr-FR" smtClean="0"/>
              <a:t>‹N°›</a:t>
            </a:fld>
            <a:endParaRPr lang="fr-FR"/>
          </a:p>
        </p:txBody>
      </p:sp>
    </p:spTree>
    <p:extLst>
      <p:ext uri="{BB962C8B-B14F-4D97-AF65-F5344CB8AC3E}">
        <p14:creationId xmlns:p14="http://schemas.microsoft.com/office/powerpoint/2010/main" val="1475459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82246721-1269-4DDD-8F50-652819350837}" type="datetime1">
              <a:rPr lang="fr-FR" smtClean="0"/>
              <a:t>11/01/2024</a:t>
            </a:fld>
            <a:endParaRPr lang="fr-FR"/>
          </a:p>
        </p:txBody>
      </p:sp>
      <p:sp>
        <p:nvSpPr>
          <p:cNvPr id="6" name="Espace réservé du pied de page 5"/>
          <p:cNvSpPr>
            <a:spLocks noGrp="1"/>
          </p:cNvSpPr>
          <p:nvPr>
            <p:ph type="ftr" sz="quarter" idx="11"/>
          </p:nvPr>
        </p:nvSpPr>
        <p:spPr/>
        <p:txBody>
          <a:bodyPr/>
          <a:lstStyle/>
          <a:p>
            <a:r>
              <a:rPr lang="fr-FR"/>
              <a:t>©ac-versailles.fr</a:t>
            </a:r>
          </a:p>
        </p:txBody>
      </p:sp>
      <p:sp>
        <p:nvSpPr>
          <p:cNvPr id="7" name="Espace réservé du numéro de diapositive 6"/>
          <p:cNvSpPr>
            <a:spLocks noGrp="1"/>
          </p:cNvSpPr>
          <p:nvPr>
            <p:ph type="sldNum" sz="quarter" idx="12"/>
          </p:nvPr>
        </p:nvSpPr>
        <p:spPr/>
        <p:txBody>
          <a:bodyPr/>
          <a:lstStyle/>
          <a:p>
            <a:fld id="{83434F48-9F95-454C-90BE-748251FAF74A}" type="slidenum">
              <a:rPr lang="fr-FR" smtClean="0"/>
              <a:t>‹N°›</a:t>
            </a:fld>
            <a:endParaRPr lang="fr-FR"/>
          </a:p>
        </p:txBody>
      </p:sp>
    </p:spTree>
    <p:extLst>
      <p:ext uri="{BB962C8B-B14F-4D97-AF65-F5344CB8AC3E}">
        <p14:creationId xmlns:p14="http://schemas.microsoft.com/office/powerpoint/2010/main" val="2649887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6A5383-11CC-4106-9068-276E0DDECADC}" type="datetime1">
              <a:rPr lang="fr-FR" smtClean="0"/>
              <a:t>11/01/2024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©ac-versailles.fr</a:t>
            </a: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434F48-9F95-454C-90BE-748251FAF74A}" type="slidenum">
              <a:rPr lang="fr-FR" smtClean="0"/>
              <a:t>‹N°›</a:t>
            </a:fld>
            <a:endParaRPr lang="fr-FR"/>
          </a:p>
        </p:txBody>
      </p:sp>
    </p:spTree>
    <p:extLst>
      <p:ext uri="{BB962C8B-B14F-4D97-AF65-F5344CB8AC3E}">
        <p14:creationId xmlns:p14="http://schemas.microsoft.com/office/powerpoint/2010/main" val="100122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hyperlink" Target="https://fr.m.wikipedia.org/wiki/C%C3%A6ruleu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www.clg-chabanne-pontoise.ac-versailles.fr/"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xml"/><Relationship Id="rId7"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1992313" y="2698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fr-FR" altLang="fr-FR" sz="4800" b="1" i="1">
              <a:latin typeface="Bienvenue TT" pitchFamily="2" charset="0"/>
            </a:endParaRPr>
          </a:p>
        </p:txBody>
      </p:sp>
      <p:sp>
        <p:nvSpPr>
          <p:cNvPr id="29700" name="Rectangle 4">
            <a:extLst>
              <a:ext uri="{FF2B5EF4-FFF2-40B4-BE49-F238E27FC236}">
                <a16:creationId xmlns:a16="http://schemas.microsoft.com/office/drawing/2014/main" id="{02CFDFB4-341B-4DC1-8B2F-4C966F85C769}"/>
              </a:ext>
            </a:extLst>
          </p:cNvPr>
          <p:cNvSpPr>
            <a:spLocks noChangeArrowheads="1"/>
          </p:cNvSpPr>
          <p:nvPr/>
        </p:nvSpPr>
        <p:spPr bwMode="auto">
          <a:xfrm>
            <a:off x="5087939" y="1670051"/>
            <a:ext cx="5413375" cy="447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457200" lvl="1" indent="0">
              <a:lnSpc>
                <a:spcPct val="115000"/>
              </a:lnSpc>
              <a:buClr>
                <a:srgbClr val="3108C6"/>
              </a:buClr>
              <a:buNone/>
              <a:defRPr/>
            </a:pPr>
            <a:endParaRPr lang="fr-FR" altLang="fr-FR" sz="2400" dirty="0">
              <a:latin typeface="Bienvenue TT" pitchFamily="2" charset="0"/>
            </a:endParaRPr>
          </a:p>
          <a:p>
            <a:pPr lvl="1">
              <a:lnSpc>
                <a:spcPct val="115000"/>
              </a:lnSpc>
              <a:buClr>
                <a:srgbClr val="3108C6"/>
              </a:buClr>
              <a:buNone/>
              <a:defRPr/>
            </a:pPr>
            <a:endParaRPr lang="fr-FR" altLang="fr-FR" sz="2400" dirty="0">
              <a:latin typeface="Bienvenue TT" pitchFamily="2" charset="0"/>
            </a:endParaRPr>
          </a:p>
          <a:p>
            <a:pPr lvl="1">
              <a:lnSpc>
                <a:spcPct val="115000"/>
              </a:lnSpc>
              <a:buClr>
                <a:srgbClr val="3108C6"/>
              </a:buClr>
              <a:buNone/>
              <a:defRPr/>
            </a:pPr>
            <a:r>
              <a:rPr lang="fr-FR" altLang="fr-FR" sz="2400" dirty="0">
                <a:latin typeface="Bienvenue TT" pitchFamily="2" charset="0"/>
              </a:rPr>
              <a:t>   </a:t>
            </a:r>
          </a:p>
        </p:txBody>
      </p:sp>
      <p:sp>
        <p:nvSpPr>
          <p:cNvPr id="12292" name="Titre 1"/>
          <p:cNvSpPr>
            <a:spLocks noGrp="1"/>
          </p:cNvSpPr>
          <p:nvPr>
            <p:ph type="title"/>
          </p:nvPr>
        </p:nvSpPr>
        <p:spPr/>
        <p:txBody>
          <a:bodyPr/>
          <a:lstStyle/>
          <a:p>
            <a:pPr algn="ctr"/>
            <a:r>
              <a:rPr lang="fr-FR" altLang="fr-FR" dirty="0">
                <a:latin typeface="Bienvenue TT" pitchFamily="2" charset="0"/>
              </a:rPr>
              <a:t>La langue arabe en quelques chiffres</a:t>
            </a:r>
          </a:p>
        </p:txBody>
      </p:sp>
      <p:sp>
        <p:nvSpPr>
          <p:cNvPr id="12293" name="Espace réservé du contenu 2"/>
          <p:cNvSpPr>
            <a:spLocks noGrp="1"/>
          </p:cNvSpPr>
          <p:nvPr>
            <p:ph idx="1"/>
          </p:nvPr>
        </p:nvSpPr>
        <p:spPr>
          <a:xfrm>
            <a:off x="2016125" y="1730376"/>
            <a:ext cx="3151188" cy="3368675"/>
          </a:xfrm>
        </p:spPr>
        <p:txBody>
          <a:bodyPr/>
          <a:lstStyle/>
          <a:p>
            <a:pPr>
              <a:lnSpc>
                <a:spcPct val="100000"/>
              </a:lnSpc>
              <a:buFont typeface="Wingdings" panose="05000000000000000000" pitchFamily="2" charset="2"/>
              <a:buChar char="ü"/>
            </a:pPr>
            <a:r>
              <a:rPr lang="fr-FR" altLang="fr-FR" sz="2200" dirty="0">
                <a:latin typeface="Berlin Sans FB" panose="020E0602020502020306" pitchFamily="34" charset="0"/>
              </a:rPr>
              <a:t>Une des 6 langues officielles de l’ONU</a:t>
            </a:r>
          </a:p>
          <a:p>
            <a:pPr>
              <a:lnSpc>
                <a:spcPct val="100000"/>
              </a:lnSpc>
              <a:buFont typeface="Wingdings" panose="05000000000000000000" pitchFamily="2" charset="2"/>
              <a:buChar char="ü"/>
            </a:pPr>
            <a:r>
              <a:rPr lang="fr-FR" altLang="fr-FR" sz="2200" dirty="0">
                <a:latin typeface="Berlin Sans FB" panose="020E0602020502020306" pitchFamily="34" charset="0"/>
              </a:rPr>
              <a:t>Langue officielle dans 25 pays</a:t>
            </a:r>
          </a:p>
          <a:p>
            <a:pPr>
              <a:lnSpc>
                <a:spcPct val="100000"/>
              </a:lnSpc>
              <a:buFont typeface="Wingdings" panose="05000000000000000000" pitchFamily="2" charset="2"/>
              <a:buChar char="ü"/>
            </a:pPr>
            <a:r>
              <a:rPr lang="fr-FR" altLang="fr-FR" sz="2200" dirty="0">
                <a:latin typeface="Berlin Sans FB" panose="020E0602020502020306" pitchFamily="34" charset="0"/>
              </a:rPr>
              <a:t>538 millions de locuteurs</a:t>
            </a:r>
          </a:p>
          <a:p>
            <a:pPr>
              <a:lnSpc>
                <a:spcPct val="100000"/>
              </a:lnSpc>
              <a:buFont typeface="Wingdings" panose="05000000000000000000" pitchFamily="2" charset="2"/>
              <a:buChar char="ü"/>
            </a:pPr>
            <a:r>
              <a:rPr lang="fr-FR" altLang="fr-FR" sz="2200" dirty="0">
                <a:latin typeface="Berlin Sans FB" panose="020E0602020502020306" pitchFamily="34" charset="0"/>
              </a:rPr>
              <a:t>Présente sur les 5 continents</a:t>
            </a:r>
          </a:p>
        </p:txBody>
      </p:sp>
      <p:pic>
        <p:nvPicPr>
          <p:cNvPr id="12294" name="Imag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08589" y="2276476"/>
            <a:ext cx="5292725"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Rectangle 4"/>
          <p:cNvSpPr>
            <a:spLocks noChangeArrowheads="1"/>
          </p:cNvSpPr>
          <p:nvPr/>
        </p:nvSpPr>
        <p:spPr bwMode="auto">
          <a:xfrm>
            <a:off x="2152650" y="5138739"/>
            <a:ext cx="522128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fr-FR" altLang="fr-FR">
                <a:solidFill>
                  <a:srgbClr val="54595D"/>
                </a:solidFill>
                <a:latin typeface="Helvetica Neue"/>
              </a:rPr>
              <a:t>Pays ayant l'arabe comme langue officielle :</a:t>
            </a:r>
            <a:r>
              <a:rPr lang="fr-FR" altLang="fr-FR"/>
              <a:t/>
            </a:r>
            <a:br>
              <a:rPr lang="fr-FR" altLang="fr-FR"/>
            </a:br>
            <a:r>
              <a:rPr lang="fr-FR" altLang="fr-FR">
                <a:solidFill>
                  <a:srgbClr val="54595D"/>
                </a:solidFill>
                <a:latin typeface="Helvetica Neue"/>
              </a:rPr>
              <a:t>- vert : arabe seule langue officielle</a:t>
            </a:r>
            <a:r>
              <a:rPr lang="fr-FR" altLang="fr-FR"/>
              <a:t/>
            </a:r>
            <a:br>
              <a:rPr lang="fr-FR" altLang="fr-FR"/>
            </a:br>
            <a:r>
              <a:rPr lang="fr-FR" altLang="fr-FR">
                <a:solidFill>
                  <a:srgbClr val="54595D"/>
                </a:solidFill>
                <a:latin typeface="Helvetica Neue"/>
              </a:rPr>
              <a:t>- bleu : arabe parlé par une majorité</a:t>
            </a:r>
            <a:r>
              <a:rPr lang="fr-FR" altLang="fr-FR"/>
              <a:t/>
            </a:r>
            <a:br>
              <a:rPr lang="fr-FR" altLang="fr-FR"/>
            </a:br>
            <a:r>
              <a:rPr lang="fr-FR" altLang="fr-FR">
                <a:solidFill>
                  <a:srgbClr val="54595D"/>
                </a:solidFill>
                <a:latin typeface="Helvetica Neue"/>
              </a:rPr>
              <a:t>- </a:t>
            </a:r>
            <a:r>
              <a:rPr lang="fr-FR" altLang="fr-FR">
                <a:solidFill>
                  <a:srgbClr val="3366CC"/>
                </a:solidFill>
                <a:latin typeface="&amp;quot"/>
                <a:hlinkClick r:id="rId5" tooltip="Cæruleum"/>
              </a:rPr>
              <a:t>bleu céleste</a:t>
            </a:r>
            <a:r>
              <a:rPr lang="fr-FR" altLang="fr-FR">
                <a:solidFill>
                  <a:srgbClr val="54595D"/>
                </a:solidFill>
                <a:latin typeface="Helvetica Neue"/>
              </a:rPr>
              <a:t> : arabe parlé par une minorité ou pour des raisons culturelles</a:t>
            </a:r>
            <a:endParaRPr lang="fr-FR" altLang="fr-FR"/>
          </a:p>
        </p:txBody>
      </p:sp>
      <p:sp>
        <p:nvSpPr>
          <p:cNvPr id="2" name="Espace réservé du pied de page 1"/>
          <p:cNvSpPr>
            <a:spLocks noGrp="1"/>
          </p:cNvSpPr>
          <p:nvPr>
            <p:ph type="ftr" sz="quarter" idx="11"/>
          </p:nvPr>
        </p:nvSpPr>
        <p:spPr/>
        <p:txBody>
          <a:bodyPr/>
          <a:lstStyle/>
          <a:p>
            <a:r>
              <a:rPr lang="fr-FR"/>
              <a:t>©ac-versailles.fr</a:t>
            </a:r>
          </a:p>
        </p:txBody>
      </p:sp>
    </p:spTree>
    <p:custDataLst>
      <p:tags r:id="rId1"/>
    </p:custDataLst>
    <p:extLst>
      <p:ext uri="{BB962C8B-B14F-4D97-AF65-F5344CB8AC3E}">
        <p14:creationId xmlns:p14="http://schemas.microsoft.com/office/powerpoint/2010/main" val="82522611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©ac-versailles.fr</a:t>
            </a:r>
          </a:p>
        </p:txBody>
      </p:sp>
      <p:pic>
        <p:nvPicPr>
          <p:cNvPr id="3" name="Image 2"/>
          <p:cNvPicPr>
            <a:picLocks noChangeAspect="1"/>
          </p:cNvPicPr>
          <p:nvPr/>
        </p:nvPicPr>
        <p:blipFill>
          <a:blip r:embed="rId2"/>
          <a:stretch>
            <a:fillRect/>
          </a:stretch>
        </p:blipFill>
        <p:spPr>
          <a:xfrm>
            <a:off x="1554481" y="379591"/>
            <a:ext cx="7518816" cy="6341884"/>
          </a:xfrm>
          <a:prstGeom prst="rect">
            <a:avLst/>
          </a:prstGeom>
        </p:spPr>
      </p:pic>
    </p:spTree>
    <p:extLst>
      <p:ext uri="{BB962C8B-B14F-4D97-AF65-F5344CB8AC3E}">
        <p14:creationId xmlns:p14="http://schemas.microsoft.com/office/powerpoint/2010/main" val="817084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©ac-versailles.fr</a:t>
            </a:r>
          </a:p>
        </p:txBody>
      </p:sp>
      <p:sp>
        <p:nvSpPr>
          <p:cNvPr id="3" name="Rectangle 2"/>
          <p:cNvSpPr/>
          <p:nvPr/>
        </p:nvSpPr>
        <p:spPr>
          <a:xfrm>
            <a:off x="3602240" y="3244334"/>
            <a:ext cx="4987519" cy="369332"/>
          </a:xfrm>
          <a:prstGeom prst="rect">
            <a:avLst/>
          </a:prstGeom>
        </p:spPr>
        <p:txBody>
          <a:bodyPr wrap="none">
            <a:spAutoFit/>
          </a:bodyPr>
          <a:lstStyle/>
          <a:p>
            <a:r>
              <a:rPr lang="fr-FR" dirty="0">
                <a:hlinkClick r:id="rId2"/>
              </a:rPr>
              <a:t>http://www.clg-chabanne-pontoise.ac-versailles.fr/</a:t>
            </a:r>
            <a:endParaRPr lang="fr-FR" dirty="0"/>
          </a:p>
        </p:txBody>
      </p:sp>
    </p:spTree>
    <p:extLst>
      <p:ext uri="{BB962C8B-B14F-4D97-AF65-F5344CB8AC3E}">
        <p14:creationId xmlns:p14="http://schemas.microsoft.com/office/powerpoint/2010/main" val="338690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
          <p:cNvSpPr>
            <a:spLocks noChangeArrowheads="1"/>
          </p:cNvSpPr>
          <p:nvPr/>
        </p:nvSpPr>
        <p:spPr bwMode="auto">
          <a:xfrm>
            <a:off x="1765300" y="417514"/>
            <a:ext cx="8229600" cy="171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25000"/>
              </a:lnSpc>
              <a:spcBef>
                <a:spcPct val="20000"/>
              </a:spcBef>
              <a:buFont typeface="Arial" panose="020B0604020202020204" pitchFamily="34" charset="0"/>
              <a:buNone/>
            </a:pPr>
            <a:endParaRPr lang="fr-FR" altLang="fr-FR" sz="4800" b="1">
              <a:latin typeface="Bienvenue TT" pitchFamily="2" charset="0"/>
            </a:endParaRPr>
          </a:p>
        </p:txBody>
      </p:sp>
      <p:sp>
        <p:nvSpPr>
          <p:cNvPr id="10243" name="Rectangle 11"/>
          <p:cNvSpPr>
            <a:spLocks noChangeArrowheads="1"/>
          </p:cNvSpPr>
          <p:nvPr/>
        </p:nvSpPr>
        <p:spPr bwMode="auto">
          <a:xfrm>
            <a:off x="1549401" y="692150"/>
            <a:ext cx="6786563"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lvl="1" eaLnBrk="1" hangingPunct="1">
              <a:lnSpc>
                <a:spcPct val="115000"/>
              </a:lnSpc>
              <a:spcBef>
                <a:spcPct val="20000"/>
              </a:spcBef>
              <a:buClr>
                <a:srgbClr val="3108C6"/>
              </a:buClr>
              <a:buFont typeface="Wingdings" panose="05000000000000000000" pitchFamily="2" charset="2"/>
              <a:buNone/>
            </a:pPr>
            <a:endParaRPr lang="fr-FR" altLang="fr-FR" sz="2400">
              <a:latin typeface="Bienvenue TT" pitchFamily="2" charset="0"/>
            </a:endParaRPr>
          </a:p>
        </p:txBody>
      </p:sp>
      <p:sp>
        <p:nvSpPr>
          <p:cNvPr id="10244" name="Titre 2"/>
          <p:cNvSpPr>
            <a:spLocks noGrp="1"/>
          </p:cNvSpPr>
          <p:nvPr>
            <p:ph type="title"/>
          </p:nvPr>
        </p:nvSpPr>
        <p:spPr>
          <a:xfrm>
            <a:off x="1924050" y="280989"/>
            <a:ext cx="4838700" cy="1285875"/>
          </a:xfrm>
        </p:spPr>
        <p:txBody>
          <a:bodyPr/>
          <a:lstStyle/>
          <a:p>
            <a:r>
              <a:rPr lang="fr-FR" altLang="fr-FR" sz="2800">
                <a:latin typeface="Bienvenue TT" pitchFamily="2" charset="0"/>
              </a:rPr>
              <a:t>langue des médias,</a:t>
            </a:r>
            <a:br>
              <a:rPr lang="fr-FR" altLang="fr-FR" sz="2800">
                <a:latin typeface="Bienvenue TT" pitchFamily="2" charset="0"/>
              </a:rPr>
            </a:br>
            <a:r>
              <a:rPr lang="fr-FR" altLang="fr-FR" sz="2800">
                <a:latin typeface="Bienvenue TT" pitchFamily="2" charset="0"/>
              </a:rPr>
              <a:t>Langue des réseaux sociaux…</a:t>
            </a:r>
          </a:p>
        </p:txBody>
      </p:sp>
      <p:pic>
        <p:nvPicPr>
          <p:cNvPr id="10245" name="Espace réservé du contenu 8"/>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8575675" y="280988"/>
            <a:ext cx="1778000" cy="1776412"/>
          </a:xfrm>
        </p:spPr>
      </p:pic>
      <p:pic>
        <p:nvPicPr>
          <p:cNvPr id="10246" name="Imag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43650" y="1344614"/>
            <a:ext cx="29591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Image 10"/>
          <p:cNvPicPr>
            <a:picLocks noChangeAspect="1"/>
          </p:cNvPicPr>
          <p:nvPr/>
        </p:nvPicPr>
        <p:blipFill>
          <a:blip r:embed="rId6">
            <a:extLst>
              <a:ext uri="{28A0092B-C50C-407E-A947-70E740481C1C}">
                <a14:useLocalDpi xmlns:a14="http://schemas.microsoft.com/office/drawing/2010/main" val="0"/>
              </a:ext>
            </a:extLst>
          </a:blip>
          <a:srcRect l="15448" t="7608" r="12791" b="9373"/>
          <a:stretch>
            <a:fillRect/>
          </a:stretch>
        </p:blipFill>
        <p:spPr bwMode="auto">
          <a:xfrm>
            <a:off x="7497763" y="2582864"/>
            <a:ext cx="2659062"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Image 11"/>
          <p:cNvPicPr>
            <a:picLocks noChangeAspect="1"/>
          </p:cNvPicPr>
          <p:nvPr/>
        </p:nvPicPr>
        <p:blipFill>
          <a:blip r:embed="rId7">
            <a:extLst>
              <a:ext uri="{28A0092B-C50C-407E-A947-70E740481C1C}">
                <a14:useLocalDpi xmlns:a14="http://schemas.microsoft.com/office/drawing/2010/main" val="0"/>
              </a:ext>
            </a:extLst>
          </a:blip>
          <a:srcRect l="-325" t="-229" r="16075" b="29642"/>
          <a:stretch>
            <a:fillRect/>
          </a:stretch>
        </p:blipFill>
        <p:spPr bwMode="auto">
          <a:xfrm>
            <a:off x="7361238" y="5322889"/>
            <a:ext cx="3048000"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Imag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65326" y="1485900"/>
            <a:ext cx="4017963"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Image 1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614738" y="4605338"/>
            <a:ext cx="2887662" cy="178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Image 1"/>
          <p:cNvPicPr>
            <a:picLocks noChangeAspect="1"/>
          </p:cNvPicPr>
          <p:nvPr/>
        </p:nvPicPr>
        <p:blipFill>
          <a:blip r:embed="rId10">
            <a:extLst>
              <a:ext uri="{28A0092B-C50C-407E-A947-70E740481C1C}">
                <a14:useLocalDpi xmlns:a14="http://schemas.microsoft.com/office/drawing/2010/main" val="0"/>
              </a:ext>
            </a:extLst>
          </a:blip>
          <a:srcRect l="17445" r="19052"/>
          <a:stretch>
            <a:fillRect/>
          </a:stretch>
        </p:blipFill>
        <p:spPr bwMode="auto">
          <a:xfrm>
            <a:off x="6742113" y="3860800"/>
            <a:ext cx="15113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Image 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412164" y="3860800"/>
            <a:ext cx="1946275"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p:cNvSpPr>
            <a:spLocks noGrp="1"/>
          </p:cNvSpPr>
          <p:nvPr>
            <p:ph type="ftr" sz="quarter" idx="11"/>
          </p:nvPr>
        </p:nvSpPr>
        <p:spPr/>
        <p:txBody>
          <a:bodyPr/>
          <a:lstStyle/>
          <a:p>
            <a:r>
              <a:rPr lang="fr-FR"/>
              <a:t>©ac-versailles.fr</a:t>
            </a:r>
          </a:p>
        </p:txBody>
      </p:sp>
    </p:spTree>
    <p:custDataLst>
      <p:tags r:id="rId1"/>
    </p:custDataLst>
    <p:extLst>
      <p:ext uri="{BB962C8B-B14F-4D97-AF65-F5344CB8AC3E}">
        <p14:creationId xmlns:p14="http://schemas.microsoft.com/office/powerpoint/2010/main" val="126315675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D0553B-7FE1-4C58-8A26-250989ACB172}"/>
              </a:ext>
            </a:extLst>
          </p:cNvPr>
          <p:cNvSpPr>
            <a:spLocks noGrp="1"/>
          </p:cNvSpPr>
          <p:nvPr>
            <p:ph type="title"/>
          </p:nvPr>
        </p:nvSpPr>
        <p:spPr/>
        <p:txBody>
          <a:bodyPr rtlCol="0">
            <a:normAutofit/>
          </a:bodyPr>
          <a:lstStyle/>
          <a:p>
            <a:pPr algn="ctr">
              <a:defRPr/>
            </a:pPr>
            <a:r>
              <a:rPr lang="fr-FR" sz="4000" dirty="0">
                <a:latin typeface="Bienvenue TT" pitchFamily="2" charset="0"/>
                <a:ea typeface="+mn-ea"/>
                <a:cs typeface="+mn-cs"/>
              </a:rPr>
              <a:t>Un plus sur le CV !</a:t>
            </a:r>
          </a:p>
        </p:txBody>
      </p:sp>
      <p:pic>
        <p:nvPicPr>
          <p:cNvPr id="14339" name="Espace réservé du contenu 12"/>
          <p:cNvPicPr>
            <a:picLocks noGrp="1" noChangeAspect="1"/>
          </p:cNvPicPr>
          <p:nvPr>
            <p:ph sz="half" idx="1"/>
          </p:nvPr>
        </p:nvPicPr>
        <p:blipFill>
          <a:blip r:embed="rId2">
            <a:extLst>
              <a:ext uri="{28A0092B-C50C-407E-A947-70E740481C1C}">
                <a14:useLocalDpi xmlns:a14="http://schemas.microsoft.com/office/drawing/2010/main" val="0"/>
              </a:ext>
            </a:extLst>
          </a:blip>
          <a:srcRect r="37440" b="39944"/>
          <a:stretch>
            <a:fillRect/>
          </a:stretch>
        </p:blipFill>
        <p:spPr>
          <a:xfrm>
            <a:off x="1847851" y="3846514"/>
            <a:ext cx="4564063" cy="2465387"/>
          </a:xfrm>
        </p:spPr>
      </p:pic>
      <p:sp>
        <p:nvSpPr>
          <p:cNvPr id="14340" name="Espace réservé du contenu 4"/>
          <p:cNvSpPr>
            <a:spLocks noGrp="1"/>
          </p:cNvSpPr>
          <p:nvPr>
            <p:ph sz="half" idx="2"/>
          </p:nvPr>
        </p:nvSpPr>
        <p:spPr>
          <a:xfrm>
            <a:off x="7029450" y="2276475"/>
            <a:ext cx="3009900" cy="3900488"/>
          </a:xfrm>
        </p:spPr>
        <p:txBody>
          <a:bodyPr/>
          <a:lstStyle/>
          <a:p>
            <a:endParaRPr lang="fr-FR" altLang="fr-FR"/>
          </a:p>
          <a:p>
            <a:endParaRPr lang="fr-FR" altLang="fr-FR"/>
          </a:p>
          <a:p>
            <a:pPr>
              <a:buFont typeface="Wingdings" panose="05000000000000000000" pitchFamily="2" charset="2"/>
              <a:buChar char="q"/>
            </a:pPr>
            <a:r>
              <a:rPr lang="fr-FR" altLang="fr-FR" sz="2400"/>
              <a:t>La traduction</a:t>
            </a:r>
          </a:p>
          <a:p>
            <a:pPr>
              <a:buFont typeface="Wingdings" panose="05000000000000000000" pitchFamily="2" charset="2"/>
              <a:buChar char="q"/>
            </a:pPr>
            <a:r>
              <a:rPr lang="fr-FR" altLang="fr-FR" sz="2400"/>
              <a:t>La diplomatie</a:t>
            </a:r>
          </a:p>
          <a:p>
            <a:pPr>
              <a:buFont typeface="Wingdings" panose="05000000000000000000" pitchFamily="2" charset="2"/>
              <a:buChar char="q"/>
            </a:pPr>
            <a:r>
              <a:rPr lang="fr-FR" altLang="fr-FR" sz="2400"/>
              <a:t>La défense</a:t>
            </a:r>
          </a:p>
          <a:p>
            <a:pPr>
              <a:buFont typeface="Wingdings" panose="05000000000000000000" pitchFamily="2" charset="2"/>
              <a:buChar char="q"/>
            </a:pPr>
            <a:r>
              <a:rPr lang="fr-FR" altLang="fr-FR" sz="2400"/>
              <a:t>Le tourisme </a:t>
            </a:r>
          </a:p>
          <a:p>
            <a:pPr>
              <a:buFont typeface="Wingdings" panose="05000000000000000000" pitchFamily="2" charset="2"/>
              <a:buChar char="q"/>
            </a:pPr>
            <a:r>
              <a:rPr lang="fr-FR" altLang="fr-FR" sz="2400"/>
              <a:t>La culture</a:t>
            </a:r>
          </a:p>
          <a:p>
            <a:pPr>
              <a:buFont typeface="Wingdings" panose="05000000000000000000" pitchFamily="2" charset="2"/>
              <a:buChar char="q"/>
            </a:pPr>
            <a:r>
              <a:rPr lang="fr-FR" altLang="fr-FR" sz="2400"/>
              <a:t>Le commerce…</a:t>
            </a:r>
          </a:p>
        </p:txBody>
      </p:sp>
      <p:sp>
        <p:nvSpPr>
          <p:cNvPr id="14341" name="Rectangle 13"/>
          <p:cNvSpPr>
            <a:spLocks noChangeArrowheads="1"/>
          </p:cNvSpPr>
          <p:nvPr/>
        </p:nvSpPr>
        <p:spPr bwMode="auto">
          <a:xfrm>
            <a:off x="2152650" y="1825625"/>
            <a:ext cx="45720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07000"/>
              </a:lnSpc>
              <a:spcAft>
                <a:spcPts val="800"/>
              </a:spcAft>
            </a:pPr>
            <a:r>
              <a:rPr lang="fr-FR" altLang="fr-FR">
                <a:ea typeface="Calibri" panose="020F0502020204030204" pitchFamily="34" charset="0"/>
                <a:cs typeface="Arial" panose="020B0604020202020204" pitchFamily="34" charset="0"/>
              </a:rPr>
              <a:t>Ont demandé des formations en arabe à l’IMA:  </a:t>
            </a:r>
          </a:p>
          <a:p>
            <a:pPr>
              <a:lnSpc>
                <a:spcPct val="107000"/>
              </a:lnSpc>
              <a:spcAft>
                <a:spcPts val="800"/>
              </a:spcAft>
            </a:pPr>
            <a:r>
              <a:rPr lang="fr-FR" altLang="fr-FR" sz="1700" b="1">
                <a:latin typeface="Georgia" panose="02040502050405020303" pitchFamily="18" charset="0"/>
                <a:ea typeface="Calibri" panose="020F0502020204030204" pitchFamily="34" charset="0"/>
                <a:cs typeface="Arial" panose="020B0604020202020204" pitchFamily="34" charset="0"/>
              </a:rPr>
              <a:t>Total, Airbus, Nokia, Le Monde, Le Point, Hachette, France médias monde, Musée d’Orsay, BNF, Institut de France, Aéroports de Paris, Ministère de la Défense, Ecole Nationale de la Magistrature, Croix rouge…</a:t>
            </a:r>
          </a:p>
        </p:txBody>
      </p:sp>
      <p:sp>
        <p:nvSpPr>
          <p:cNvPr id="3" name="Espace réservé du pied de page 2"/>
          <p:cNvSpPr>
            <a:spLocks noGrp="1"/>
          </p:cNvSpPr>
          <p:nvPr>
            <p:ph type="ftr" sz="quarter" idx="11"/>
          </p:nvPr>
        </p:nvSpPr>
        <p:spPr/>
        <p:txBody>
          <a:bodyPr/>
          <a:lstStyle/>
          <a:p>
            <a:r>
              <a:rPr lang="fr-FR"/>
              <a:t>©ac-versailles.fr</a:t>
            </a:r>
          </a:p>
        </p:txBody>
      </p:sp>
    </p:spTree>
    <p:extLst>
      <p:ext uri="{BB962C8B-B14F-4D97-AF65-F5344CB8AC3E}">
        <p14:creationId xmlns:p14="http://schemas.microsoft.com/office/powerpoint/2010/main" val="173457125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noChangeArrowheads="1"/>
          </p:cNvSpPr>
          <p:nvPr>
            <p:ph type="title"/>
          </p:nvPr>
        </p:nvSpPr>
        <p:spPr>
          <a:xfrm>
            <a:off x="2152650" y="365126"/>
            <a:ext cx="7886700" cy="1192213"/>
          </a:xfrm>
        </p:spPr>
        <p:txBody>
          <a:bodyPr/>
          <a:lstStyle/>
          <a:p>
            <a:pPr eaLnBrk="1" hangingPunct="1"/>
            <a:r>
              <a:rPr lang="fr-FR" altLang="fr-FR" sz="4000">
                <a:latin typeface="Bienvenue TT" pitchFamily="2" charset="0"/>
              </a:rPr>
              <a:t>Dans le supérieur…</a:t>
            </a:r>
          </a:p>
        </p:txBody>
      </p:sp>
      <p:sp>
        <p:nvSpPr>
          <p:cNvPr id="15363" name="Espace réservé du contenu 2"/>
          <p:cNvSpPr>
            <a:spLocks noGrp="1" noChangeArrowheads="1"/>
          </p:cNvSpPr>
          <p:nvPr>
            <p:ph idx="1"/>
          </p:nvPr>
        </p:nvSpPr>
        <p:spPr>
          <a:xfrm>
            <a:off x="2152650" y="1825625"/>
            <a:ext cx="8047038" cy="4351338"/>
          </a:xfrm>
        </p:spPr>
        <p:txBody>
          <a:bodyPr/>
          <a:lstStyle/>
          <a:p>
            <a:pPr marL="0" indent="0">
              <a:buNone/>
            </a:pPr>
            <a:endParaRPr lang="fr-FR" altLang="fr-FR"/>
          </a:p>
          <a:p>
            <a:pPr marL="0" indent="0">
              <a:buNone/>
            </a:pPr>
            <a:endParaRPr lang="fr-FR" altLang="fr-FR"/>
          </a:p>
        </p:txBody>
      </p:sp>
      <p:pic>
        <p:nvPicPr>
          <p:cNvPr id="15364"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79651" y="1455739"/>
            <a:ext cx="2144713"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6175" y="1527176"/>
            <a:ext cx="2090738"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Imag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5001" y="3476625"/>
            <a:ext cx="2519363"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Imag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54564" y="3232151"/>
            <a:ext cx="2460625"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Imag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78701" y="49213"/>
            <a:ext cx="2589213" cy="258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Imag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57401" y="4176713"/>
            <a:ext cx="6054725"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Imag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375526" y="2690814"/>
            <a:ext cx="2843213"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Espace réservé du contenu 5"/>
          <p:cNvPicPr>
            <a:picLocks/>
          </p:cNvPicPr>
          <p:nvPr/>
        </p:nvPicPr>
        <p:blipFill>
          <a:blip r:embed="rId9">
            <a:extLst>
              <a:ext uri="{28A0092B-C50C-407E-A947-70E740481C1C}">
                <a14:useLocalDpi xmlns:a14="http://schemas.microsoft.com/office/drawing/2010/main" val="0"/>
              </a:ext>
            </a:extLst>
          </a:blip>
          <a:srcRect l="38409" t="9586" r="38222" b="51276"/>
          <a:stretch>
            <a:fillRect/>
          </a:stretch>
        </p:blipFill>
        <p:spPr bwMode="auto">
          <a:xfrm>
            <a:off x="8112126" y="4879975"/>
            <a:ext cx="2335213"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p:cNvSpPr>
            <a:spLocks noGrp="1"/>
          </p:cNvSpPr>
          <p:nvPr>
            <p:ph type="ftr" sz="quarter" idx="11"/>
          </p:nvPr>
        </p:nvSpPr>
        <p:spPr/>
        <p:txBody>
          <a:bodyPr/>
          <a:lstStyle/>
          <a:p>
            <a:r>
              <a:rPr lang="fr-FR"/>
              <a:t>©ac-versailles.fr</a:t>
            </a:r>
          </a:p>
        </p:txBody>
      </p:sp>
    </p:spTree>
    <p:extLst>
      <p:ext uri="{BB962C8B-B14F-4D97-AF65-F5344CB8AC3E}">
        <p14:creationId xmlns:p14="http://schemas.microsoft.com/office/powerpoint/2010/main" val="301123734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8"/>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131248" y="1825625"/>
            <a:ext cx="3263503" cy="4351338"/>
          </a:xfrm>
        </p:spPr>
      </p:pic>
      <p:pic>
        <p:nvPicPr>
          <p:cNvPr id="6" name="Picture 2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970908" y="942397"/>
            <a:ext cx="3773978" cy="1766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809897" y="3029360"/>
            <a:ext cx="6096000" cy="2308324"/>
          </a:xfrm>
          <a:prstGeom prst="rect">
            <a:avLst/>
          </a:prstGeom>
        </p:spPr>
        <p:txBody>
          <a:bodyPr>
            <a:spAutoFit/>
          </a:bodyPr>
          <a:lstStyle/>
          <a:p>
            <a:pPr marL="285750" indent="-285750">
              <a:defRPr/>
            </a:pPr>
            <a:r>
              <a:rPr lang="fr-FR" sz="2400" dirty="0"/>
              <a:t>Public visé: les adultes et les jeunes à partir de 15 ans</a:t>
            </a:r>
          </a:p>
          <a:p>
            <a:pPr marL="285750" indent="-285750">
              <a:defRPr/>
            </a:pPr>
            <a:r>
              <a:rPr lang="fr-FR" sz="2400" dirty="0"/>
              <a:t>Langue évaluée: l’arabe moderne standard </a:t>
            </a:r>
          </a:p>
          <a:p>
            <a:pPr marL="285750" indent="-285750">
              <a:defRPr/>
            </a:pPr>
            <a:r>
              <a:rPr lang="fr-FR" sz="2400" dirty="0"/>
              <a:t>Compétences évaluées : CO / CE / PE / PO </a:t>
            </a:r>
          </a:p>
          <a:p>
            <a:pPr marL="285750" indent="-285750">
              <a:defRPr/>
            </a:pPr>
            <a:r>
              <a:rPr lang="fr-FR" sz="2400" dirty="0"/>
              <a:t>Durée de l’examen: 2h30</a:t>
            </a:r>
          </a:p>
          <a:p>
            <a:pPr marL="285750" indent="-285750">
              <a:defRPr/>
            </a:pPr>
            <a:r>
              <a:rPr lang="fr-FR" sz="2400" dirty="0"/>
              <a:t>Certificat valide 3 ans</a:t>
            </a:r>
          </a:p>
        </p:txBody>
      </p:sp>
      <p:pic>
        <p:nvPicPr>
          <p:cNvPr id="8" name="Imag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72464" y="5008380"/>
            <a:ext cx="1277938"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7460" y="5056740"/>
            <a:ext cx="684158" cy="1202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p:cNvSpPr>
            <a:spLocks noGrp="1"/>
          </p:cNvSpPr>
          <p:nvPr>
            <p:ph type="ftr" sz="quarter" idx="11"/>
          </p:nvPr>
        </p:nvSpPr>
        <p:spPr/>
        <p:txBody>
          <a:bodyPr/>
          <a:lstStyle/>
          <a:p>
            <a:r>
              <a:rPr lang="fr-FR"/>
              <a:t>©ac-versailles.fr</a:t>
            </a:r>
          </a:p>
        </p:txBody>
      </p:sp>
    </p:spTree>
    <p:extLst>
      <p:ext uri="{BB962C8B-B14F-4D97-AF65-F5344CB8AC3E}">
        <p14:creationId xmlns:p14="http://schemas.microsoft.com/office/powerpoint/2010/main" val="440161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©ac-versailles.fr</a:t>
            </a:r>
          </a:p>
        </p:txBody>
      </p:sp>
      <p:sp>
        <p:nvSpPr>
          <p:cNvPr id="3" name="Rectangle 2"/>
          <p:cNvSpPr/>
          <p:nvPr/>
        </p:nvSpPr>
        <p:spPr>
          <a:xfrm>
            <a:off x="1048871" y="1118601"/>
            <a:ext cx="10210800" cy="3970318"/>
          </a:xfrm>
          <a:prstGeom prst="rect">
            <a:avLst/>
          </a:prstGeom>
        </p:spPr>
        <p:txBody>
          <a:bodyPr wrap="square">
            <a:spAutoFit/>
          </a:bodyPr>
          <a:lstStyle/>
          <a:p>
            <a:pPr algn="ctr">
              <a:spcAft>
                <a:spcPts val="0"/>
              </a:spcAft>
            </a:pPr>
            <a:r>
              <a:rPr lang="fr-FR" sz="2400" b="1" kern="1800" dirty="0">
                <a:latin typeface="Times New Roman" panose="02020603050405020304" pitchFamily="18" charset="0"/>
                <a:ea typeface="Times New Roman" panose="02020603050405020304" pitchFamily="18" charset="0"/>
                <a:cs typeface="Arial" panose="020B0604020202020204" pitchFamily="34" charset="0"/>
              </a:rPr>
              <a:t>Section internationale Arabe </a:t>
            </a:r>
          </a:p>
          <a:p>
            <a:pPr algn="ctr">
              <a:spcAft>
                <a:spcPts val="0"/>
              </a:spcAft>
            </a:pPr>
            <a:r>
              <a:rPr lang="fr-FR" sz="2400" b="1" kern="1800" dirty="0">
                <a:latin typeface="Times New Roman" panose="02020603050405020304" pitchFamily="18" charset="0"/>
                <a:ea typeface="Times New Roman" panose="02020603050405020304" pitchFamily="18" charset="0"/>
                <a:cs typeface="Arial" panose="020B0604020202020204" pitchFamily="34" charset="0"/>
              </a:rPr>
              <a:t>Collège </a:t>
            </a:r>
            <a:r>
              <a:rPr lang="fr-FR" sz="2400" b="1" kern="1800" dirty="0" err="1">
                <a:latin typeface="Times New Roman" panose="02020603050405020304" pitchFamily="18" charset="0"/>
                <a:ea typeface="Times New Roman" panose="02020603050405020304" pitchFamily="18" charset="0"/>
                <a:cs typeface="Arial" panose="020B0604020202020204" pitchFamily="34" charset="0"/>
              </a:rPr>
              <a:t>Chabanne</a:t>
            </a:r>
            <a:r>
              <a:rPr lang="fr-FR" sz="2400" b="1" kern="1800" dirty="0">
                <a:latin typeface="Times New Roman" panose="02020603050405020304" pitchFamily="18" charset="0"/>
                <a:ea typeface="Times New Roman" panose="02020603050405020304" pitchFamily="18" charset="0"/>
                <a:cs typeface="Arial" panose="020B0604020202020204" pitchFamily="34" charset="0"/>
              </a:rPr>
              <a:t> Pontoise</a:t>
            </a:r>
          </a:p>
          <a:p>
            <a:pPr algn="ctr">
              <a:spcAft>
                <a:spcPts val="0"/>
              </a:spcAft>
            </a:pPr>
            <a:endParaRPr lang="fr-FR" sz="2400" b="1" kern="1800" dirty="0">
              <a:latin typeface="Times New Roman" panose="02020603050405020304" pitchFamily="18" charset="0"/>
              <a:ea typeface="Calibri" panose="020F0502020204030204" pitchFamily="34" charset="0"/>
              <a:cs typeface="Arial" panose="020B0604020202020204" pitchFamily="34" charset="0"/>
            </a:endParaRPr>
          </a:p>
          <a:p>
            <a:pPr algn="ctr">
              <a:spcAft>
                <a:spcPts val="0"/>
              </a:spcAft>
            </a:pPr>
            <a:endParaRPr lang="fr-FR" dirty="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dirty="0">
                <a:latin typeface="Times New Roman" panose="02020603050405020304" pitchFamily="18" charset="0"/>
                <a:ea typeface="Times New Roman" panose="02020603050405020304" pitchFamily="18" charset="0"/>
                <a:cs typeface="Arial" panose="020B0604020202020204" pitchFamily="34" charset="0"/>
              </a:rPr>
              <a:t>A deux pas du centre-ville de Pontoise, accessible aisément en transports en commun, le collège Chabanne accueillera,</a:t>
            </a:r>
            <a:r>
              <a:rPr lang="fr-FR" b="1" dirty="0">
                <a:latin typeface="Times New Roman" panose="02020603050405020304" pitchFamily="18" charset="0"/>
                <a:ea typeface="Times New Roman" panose="02020603050405020304" pitchFamily="18" charset="0"/>
                <a:cs typeface="Arial" panose="020B0604020202020204" pitchFamily="34" charset="0"/>
              </a:rPr>
              <a:t> en classe de 6°, </a:t>
            </a:r>
            <a:r>
              <a:rPr lang="fr-FR" dirty="0">
                <a:latin typeface="Times New Roman" panose="02020603050405020304" pitchFamily="18" charset="0"/>
                <a:ea typeface="Times New Roman" panose="02020603050405020304" pitchFamily="18" charset="0"/>
                <a:cs typeface="Arial" panose="020B0604020202020204" pitchFamily="34" charset="0"/>
              </a:rPr>
              <a:t>une filière d’excellence qui représente une réelle ouverture sur une culture plus que millénaire. </a:t>
            </a:r>
          </a:p>
          <a:p>
            <a:pPr>
              <a:spcAft>
                <a:spcPts val="0"/>
              </a:spcAft>
            </a:pPr>
            <a:r>
              <a:rPr lang="fr-FR" dirty="0">
                <a:latin typeface="Times New Roman" panose="02020603050405020304" pitchFamily="18" charset="0"/>
                <a:ea typeface="Times New Roman" panose="02020603050405020304" pitchFamily="18" charset="0"/>
                <a:cs typeface="Arial" panose="020B0604020202020204" pitchFamily="34" charset="0"/>
              </a:rPr>
              <a:t>Fort de son expérience (présence d’une section internationale britannique depuis 2014 et d’une section internationale arabe depuis 2021), le collège développe son ouverture internationale.</a:t>
            </a:r>
          </a:p>
          <a:p>
            <a:pPr>
              <a:spcAft>
                <a:spcPts val="0"/>
              </a:spcAft>
            </a:pPr>
            <a:endParaRPr lang="fr-FR" dirty="0">
              <a:latin typeface="Times New Roman" panose="02020603050405020304" pitchFamily="18" charset="0"/>
              <a:ea typeface="Calibri" panose="020F0502020204030204" pitchFamily="34" charset="0"/>
              <a:cs typeface="Arial" panose="020B0604020202020204" pitchFamily="34" charset="0"/>
            </a:endParaRPr>
          </a:p>
          <a:p>
            <a:pPr>
              <a:spcAft>
                <a:spcPts val="0"/>
              </a:spcAft>
            </a:pPr>
            <a:r>
              <a:rPr lang="fr-FR" dirty="0">
                <a:latin typeface="Times New Roman" panose="02020603050405020304" pitchFamily="18" charset="0"/>
                <a:ea typeface="Times New Roman" panose="02020603050405020304" pitchFamily="18" charset="0"/>
                <a:cs typeface="Arial" panose="020B0604020202020204" pitchFamily="34" charset="0"/>
              </a:rPr>
              <a:t>Parlée par près de 540 millions de personnes à travers le monde, langue nationale des 22 États de Ligue arabe, langue de travail de l’ONU et langue officielle des organisations internationales, l’apprentissage de la langue arabe présente de réels atouts.</a:t>
            </a:r>
            <a:endParaRPr lang="fr-FR" dirty="0">
              <a:latin typeface="Calibri" panose="020F0502020204030204" pitchFamily="34" charset="0"/>
              <a:ea typeface="Calibri" panose="020F0502020204030204" pitchFamily="34" charset="0"/>
              <a:cs typeface="Arial" panose="020B0604020202020204" pitchFamily="34" charset="0"/>
            </a:endParaRPr>
          </a:p>
        </p:txBody>
      </p:sp>
      <p:pic>
        <p:nvPicPr>
          <p:cNvPr id="4" name="Image 3"/>
          <p:cNvPicPr/>
          <p:nvPr/>
        </p:nvPicPr>
        <p:blipFill>
          <a:blip r:embed="rId2"/>
          <a:stretch>
            <a:fillRect/>
          </a:stretch>
        </p:blipFill>
        <p:spPr>
          <a:xfrm>
            <a:off x="1192674" y="722360"/>
            <a:ext cx="1691842" cy="1380759"/>
          </a:xfrm>
          <a:prstGeom prst="rect">
            <a:avLst/>
          </a:prstGeom>
        </p:spPr>
      </p:pic>
      <p:pic>
        <p:nvPicPr>
          <p:cNvPr id="5" name="Image 4" descr="Image result for Logo Ministere Education nationale"/>
          <p:cNvPicPr/>
          <p:nvPr/>
        </p:nvPicPr>
        <p:blipFill>
          <a:blip r:embed="rId3">
            <a:extLst>
              <a:ext uri="{28A0092B-C50C-407E-A947-70E740481C1C}">
                <a14:useLocalDpi xmlns:a14="http://schemas.microsoft.com/office/drawing/2010/main" val="0"/>
              </a:ext>
            </a:extLst>
          </a:blip>
          <a:srcRect/>
          <a:stretch>
            <a:fillRect/>
          </a:stretch>
        </p:blipFill>
        <p:spPr bwMode="auto">
          <a:xfrm>
            <a:off x="9185564" y="722359"/>
            <a:ext cx="1753985" cy="1380759"/>
          </a:xfrm>
          <a:prstGeom prst="rect">
            <a:avLst/>
          </a:prstGeom>
          <a:noFill/>
          <a:ln>
            <a:noFill/>
          </a:ln>
        </p:spPr>
      </p:pic>
    </p:spTree>
    <p:extLst>
      <p:ext uri="{BB962C8B-B14F-4D97-AF65-F5344CB8AC3E}">
        <p14:creationId xmlns:p14="http://schemas.microsoft.com/office/powerpoint/2010/main" val="2711755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©ac-versailles.fr</a:t>
            </a:r>
          </a:p>
        </p:txBody>
      </p:sp>
      <p:sp>
        <p:nvSpPr>
          <p:cNvPr id="3" name="Rectangle 2"/>
          <p:cNvSpPr/>
          <p:nvPr/>
        </p:nvSpPr>
        <p:spPr>
          <a:xfrm>
            <a:off x="847898" y="764771"/>
            <a:ext cx="10648604" cy="5078313"/>
          </a:xfrm>
          <a:prstGeom prst="rect">
            <a:avLst/>
          </a:prstGeom>
        </p:spPr>
        <p:txBody>
          <a:bodyPr wrap="square">
            <a:spAutoFit/>
          </a:bodyPr>
          <a:lstStyle/>
          <a:p>
            <a:pPr>
              <a:spcAft>
                <a:spcPts val="0"/>
              </a:spcAft>
            </a:pPr>
            <a:r>
              <a:rPr lang="fr-FR" b="1" dirty="0">
                <a:latin typeface="Times New Roman" panose="02020603050405020304" pitchFamily="18" charset="0"/>
                <a:ea typeface="Times New Roman" panose="02020603050405020304" pitchFamily="18" charset="0"/>
                <a:cs typeface="Arial" panose="020B0604020202020204" pitchFamily="34" charset="0"/>
              </a:rPr>
              <a:t>Maitriser la langue et la culture Arabe c’est faire le choix :</a:t>
            </a:r>
          </a:p>
          <a:p>
            <a:pPr>
              <a:spcAft>
                <a:spcPts val="0"/>
              </a:spcAft>
            </a:pP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0"/>
              </a:spcAft>
              <a:buFont typeface="Calibri" panose="020F0502020204030204" pitchFamily="34" charset="0"/>
              <a:buChar char="-"/>
            </a:pPr>
            <a:r>
              <a:rPr lang="fr-FR" dirty="0">
                <a:latin typeface="Times New Roman" panose="02020603050405020304" pitchFamily="18" charset="0"/>
                <a:ea typeface="Times New Roman" panose="02020603050405020304" pitchFamily="18" charset="0"/>
                <a:cs typeface="Arial" panose="020B0604020202020204" pitchFamily="34" charset="0"/>
              </a:rPr>
              <a:t>d’être au cœur des futurs enjeux importants au niveau mondial,</a:t>
            </a:r>
          </a:p>
          <a:p>
            <a:pPr marL="342900" lvl="0" indent="-342900">
              <a:spcAft>
                <a:spcPts val="0"/>
              </a:spcAft>
              <a:buFont typeface="Calibri" panose="020F0502020204030204" pitchFamily="34" charset="0"/>
              <a:buChar char="-"/>
            </a:pPr>
            <a:endParaRPr lang="fr-FR" dirty="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spcAft>
                <a:spcPts val="0"/>
              </a:spcAft>
              <a:buFont typeface="Calibri" panose="020F0502020204030204" pitchFamily="34" charset="0"/>
              <a:buChar char="-"/>
            </a:pPr>
            <a:endParaRPr lang="fr-FR"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spcAft>
                <a:spcPts val="0"/>
              </a:spcAft>
              <a:buFont typeface="Calibri" panose="020F0502020204030204" pitchFamily="34" charset="0"/>
              <a:buChar char="-"/>
            </a:pPr>
            <a:r>
              <a:rPr lang="fr-FR" dirty="0">
                <a:latin typeface="Times New Roman" panose="02020603050405020304" pitchFamily="18" charset="0"/>
                <a:ea typeface="Times New Roman" panose="02020603050405020304" pitchFamily="18" charset="0"/>
                <a:cs typeface="Arial" panose="020B0604020202020204" pitchFamily="34" charset="0"/>
              </a:rPr>
              <a:t>de participer à une ouverture économique importante,</a:t>
            </a:r>
          </a:p>
          <a:p>
            <a:pPr marL="342900" lvl="0" indent="-342900">
              <a:spcAft>
                <a:spcPts val="0"/>
              </a:spcAft>
              <a:buFont typeface="Calibri" panose="020F0502020204030204" pitchFamily="34" charset="0"/>
              <a:buChar char="-"/>
            </a:pPr>
            <a:endParaRPr lang="fr-FR" dirty="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spcAft>
                <a:spcPts val="0"/>
              </a:spcAft>
              <a:buFont typeface="Calibri" panose="020F0502020204030204" pitchFamily="34" charset="0"/>
              <a:buChar char="-"/>
            </a:pPr>
            <a:endParaRPr lang="fr-FR"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spcAft>
                <a:spcPts val="0"/>
              </a:spcAft>
              <a:buFont typeface="Calibri" panose="020F0502020204030204" pitchFamily="34" charset="0"/>
              <a:buChar char="-"/>
            </a:pPr>
            <a:r>
              <a:rPr lang="fr-FR" dirty="0">
                <a:latin typeface="Times New Roman" panose="02020603050405020304" pitchFamily="18" charset="0"/>
                <a:ea typeface="Times New Roman" panose="02020603050405020304" pitchFamily="18" charset="0"/>
                <a:cs typeface="Arial" panose="020B0604020202020204" pitchFamily="34" charset="0"/>
              </a:rPr>
              <a:t>de s’assurer une véritable continuité dans sa scolarité. La section sera prolongée au lycée </a:t>
            </a:r>
            <a:r>
              <a:rPr lang="fr-FR" dirty="0" err="1">
                <a:latin typeface="Times New Roman" panose="02020603050405020304" pitchFamily="18" charset="0"/>
                <a:ea typeface="Times New Roman" panose="02020603050405020304" pitchFamily="18" charset="0"/>
                <a:cs typeface="Arial" panose="020B0604020202020204" pitchFamily="34" charset="0"/>
              </a:rPr>
              <a:t>Pissaro</a:t>
            </a:r>
            <a:r>
              <a:rPr lang="fr-FR" dirty="0">
                <a:latin typeface="Times New Roman" panose="02020603050405020304" pitchFamily="18" charset="0"/>
                <a:ea typeface="Times New Roman" panose="02020603050405020304" pitchFamily="18" charset="0"/>
                <a:cs typeface="Arial" panose="020B0604020202020204" pitchFamily="34" charset="0"/>
              </a:rPr>
              <a:t> de Pontoise. La langue arabe, est présente à tous les niveaux d’enseignement, dans tous les examens et concours et enseignée dans toutes les grandes écoles (Polytechnique, Sciences-Po, HEC…). De plus, elle fait partie des langues dont les programmes d’enseignement sont adossés au Cadre Européen Commun de Référence des Langues vivantes,</a:t>
            </a:r>
          </a:p>
          <a:p>
            <a:pPr marL="342900" lvl="0" indent="-342900">
              <a:spcAft>
                <a:spcPts val="0"/>
              </a:spcAft>
              <a:buFont typeface="Calibri" panose="020F0502020204030204" pitchFamily="34" charset="0"/>
              <a:buChar char="-"/>
            </a:pPr>
            <a:endParaRPr lang="fr-FR" dirty="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spcAft>
                <a:spcPts val="0"/>
              </a:spcAft>
              <a:buFont typeface="Calibri" panose="020F0502020204030204" pitchFamily="34" charset="0"/>
              <a:buChar char="-"/>
            </a:pPr>
            <a:endParaRPr lang="fr-FR"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spcAft>
                <a:spcPts val="0"/>
              </a:spcAft>
              <a:buFont typeface="Calibri" panose="020F0502020204030204" pitchFamily="34" charset="0"/>
              <a:buChar char="-"/>
            </a:pPr>
            <a:r>
              <a:rPr lang="fr-FR" dirty="0">
                <a:latin typeface="Times New Roman" panose="02020603050405020304" pitchFamily="18" charset="0"/>
                <a:ea typeface="Times New Roman" panose="02020603050405020304" pitchFamily="18" charset="0"/>
                <a:cs typeface="Arial" panose="020B0604020202020204" pitchFamily="34" charset="0"/>
              </a:rPr>
              <a:t>d’un véritable atout professionnel. Le monde économique est en perpétuel évolution. Les échanges commerciaux, industriels, touristiques, diplomatiques et culturels avec les pays arabophones sont en constante augmentation.</a:t>
            </a:r>
            <a:endParaRPr lang="fr-FR" dirty="0">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51236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©ac-versailles.fr</a:t>
            </a:r>
          </a:p>
        </p:txBody>
      </p:sp>
      <p:sp>
        <p:nvSpPr>
          <p:cNvPr id="3" name="Rectangle 2"/>
          <p:cNvSpPr/>
          <p:nvPr/>
        </p:nvSpPr>
        <p:spPr>
          <a:xfrm>
            <a:off x="1039091" y="706581"/>
            <a:ext cx="10357658" cy="4247317"/>
          </a:xfrm>
          <a:prstGeom prst="rect">
            <a:avLst/>
          </a:prstGeom>
        </p:spPr>
        <p:txBody>
          <a:bodyPr wrap="square">
            <a:spAutoFit/>
          </a:bodyPr>
          <a:lstStyle/>
          <a:p>
            <a:pPr>
              <a:spcAft>
                <a:spcPts val="0"/>
              </a:spcAft>
            </a:pPr>
            <a:r>
              <a:rPr lang="fr-FR" b="1" dirty="0">
                <a:latin typeface="Times New Roman" panose="02020603050405020304" pitchFamily="18" charset="0"/>
                <a:ea typeface="Times New Roman" panose="02020603050405020304" pitchFamily="18" charset="0"/>
                <a:cs typeface="Arial" panose="020B0604020202020204" pitchFamily="34" charset="0"/>
              </a:rPr>
              <a:t>Les objectifs :</a:t>
            </a:r>
          </a:p>
          <a:p>
            <a:pPr>
              <a:spcAft>
                <a:spcPts val="0"/>
              </a:spcAft>
            </a:pPr>
            <a:endParaRPr lang="fr-FR" dirty="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dirty="0">
                <a:latin typeface="Times New Roman" panose="02020603050405020304" pitchFamily="18" charset="0"/>
                <a:ea typeface="Times New Roman" panose="02020603050405020304" pitchFamily="18" charset="0"/>
                <a:cs typeface="Arial" panose="020B0604020202020204" pitchFamily="34" charset="0"/>
              </a:rPr>
              <a:t>-Acquérir une langue de communication internationale porteuse de culture et de nombreux débouchés professionnels,</a:t>
            </a:r>
          </a:p>
          <a:p>
            <a:pPr>
              <a:spcAft>
                <a:spcPts val="0"/>
              </a:spcAft>
            </a:pPr>
            <a:endParaRPr lang="fr-FR" dirty="0">
              <a:latin typeface="Times New Roman" panose="02020603050405020304" pitchFamily="18" charset="0"/>
              <a:ea typeface="Times New Roman" panose="02020603050405020304" pitchFamily="18" charset="0"/>
              <a:cs typeface="Arial" panose="020B0604020202020204" pitchFamily="34" charset="0"/>
            </a:endParaRPr>
          </a:p>
          <a:p>
            <a:pPr>
              <a:spcAft>
                <a:spcPts val="0"/>
              </a:spcAft>
            </a:pPr>
            <a:endParaRPr lang="fr-FR" dirty="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dirty="0">
                <a:latin typeface="Times New Roman" panose="02020603050405020304" pitchFamily="18" charset="0"/>
                <a:ea typeface="Times New Roman" panose="02020603050405020304" pitchFamily="18" charset="0"/>
                <a:cs typeface="Arial" panose="020B0604020202020204" pitchFamily="34" charset="0"/>
              </a:rPr>
              <a:t>-Offrir aux jeunes une ouverture culturelle très étendue allant du Golfe arabo-persique à l’Océan Atlantique, véhicule d’une pensée riche et féconde dans les domaines philosophiques, littéraires et scientifiques.</a:t>
            </a:r>
          </a:p>
          <a:p>
            <a:pPr>
              <a:spcAft>
                <a:spcPts val="0"/>
              </a:spcAft>
            </a:pPr>
            <a:endParaRPr lang="fr-FR" dirty="0">
              <a:latin typeface="Times New Roman" panose="02020603050405020304" pitchFamily="18" charset="0"/>
              <a:ea typeface="Calibri" panose="020F0502020204030204" pitchFamily="34" charset="0"/>
              <a:cs typeface="Arial" panose="020B0604020202020204" pitchFamily="34" charset="0"/>
            </a:endParaRPr>
          </a:p>
          <a:p>
            <a:pPr>
              <a:spcAft>
                <a:spcPts val="0"/>
              </a:spcAft>
            </a:pPr>
            <a:endParaRPr lang="fr-FR" dirty="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dirty="0">
                <a:latin typeface="Times New Roman" panose="02020603050405020304" pitchFamily="18" charset="0"/>
                <a:ea typeface="Times New Roman" panose="02020603050405020304" pitchFamily="18" charset="0"/>
                <a:cs typeface="Arial" panose="020B0604020202020204" pitchFamily="34" charset="0"/>
              </a:rPr>
              <a:t>-Assurer une connaissance, au meilleur niveau possible, de deux langues : la langue française et la langue arabe. Le niveau de référence est élevé : c’est celui que l’on acquiert dans sa propre langue. </a:t>
            </a:r>
          </a:p>
          <a:p>
            <a:pPr>
              <a:spcAft>
                <a:spcPts val="0"/>
              </a:spcAft>
            </a:pPr>
            <a:r>
              <a:rPr lang="fr-FR" dirty="0">
                <a:latin typeface="Times New Roman" panose="02020603050405020304" pitchFamily="18" charset="0"/>
                <a:ea typeface="Times New Roman" panose="02020603050405020304" pitchFamily="18" charset="0"/>
                <a:cs typeface="Arial" panose="020B0604020202020204" pitchFamily="34" charset="0"/>
              </a:rPr>
              <a:t>L'ambition des enseignements des Sections Internationales est de permettre aux élèves d’être parfaitement bilingues en connaissant les spécificités culturelles des deux sociétés à la compréhension desquelles ils auront été formés. </a:t>
            </a:r>
            <a:endParaRPr lang="fr-FR"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37175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©ac-versailles.fr</a:t>
            </a:r>
          </a:p>
        </p:txBody>
      </p:sp>
      <p:graphicFrame>
        <p:nvGraphicFramePr>
          <p:cNvPr id="3" name="Tableau 2"/>
          <p:cNvGraphicFramePr>
            <a:graphicFrameLocks noGrp="1"/>
          </p:cNvGraphicFramePr>
          <p:nvPr>
            <p:extLst>
              <p:ext uri="{D42A27DB-BD31-4B8C-83A1-F6EECF244321}">
                <p14:modId xmlns:p14="http://schemas.microsoft.com/office/powerpoint/2010/main" val="2520223511"/>
              </p:ext>
            </p:extLst>
          </p:nvPr>
        </p:nvGraphicFramePr>
        <p:xfrm>
          <a:off x="868523" y="3933087"/>
          <a:ext cx="9896458" cy="1919073"/>
        </p:xfrm>
        <a:graphic>
          <a:graphicData uri="http://schemas.openxmlformats.org/drawingml/2006/table">
            <a:tbl>
              <a:tblPr firstRow="1" firstCol="1" bandRow="1">
                <a:tableStyleId>{5C22544A-7EE6-4342-B048-85BDC9FD1C3A}</a:tableStyleId>
              </a:tblPr>
              <a:tblGrid>
                <a:gridCol w="4948229">
                  <a:extLst>
                    <a:ext uri="{9D8B030D-6E8A-4147-A177-3AD203B41FA5}">
                      <a16:colId xmlns:a16="http://schemas.microsoft.com/office/drawing/2014/main" val="2248888080"/>
                    </a:ext>
                  </a:extLst>
                </a:gridCol>
                <a:gridCol w="4948229">
                  <a:extLst>
                    <a:ext uri="{9D8B030D-6E8A-4147-A177-3AD203B41FA5}">
                      <a16:colId xmlns:a16="http://schemas.microsoft.com/office/drawing/2014/main" val="4149815462"/>
                    </a:ext>
                  </a:extLst>
                </a:gridCol>
              </a:tblGrid>
              <a:tr h="479768">
                <a:tc>
                  <a:txBody>
                    <a:bodyPr/>
                    <a:lstStyle/>
                    <a:p>
                      <a:pPr algn="l">
                        <a:spcAft>
                          <a:spcPts val="0"/>
                        </a:spcAft>
                      </a:pPr>
                      <a:r>
                        <a:rPr lang="fr-FR" sz="1200">
                          <a:effectLst/>
                        </a:rPr>
                        <a:t>ENSEIGNEMENT </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l">
                        <a:spcAft>
                          <a:spcPts val="0"/>
                        </a:spcAft>
                      </a:pPr>
                      <a:r>
                        <a:rPr lang="fr-FR" sz="1200">
                          <a:effectLst/>
                        </a:rPr>
                        <a:t>Nombre d’heures</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2070451368"/>
                  </a:ext>
                </a:extLst>
              </a:tr>
              <a:tr h="959537">
                <a:tc>
                  <a:txBody>
                    <a:bodyPr/>
                    <a:lstStyle/>
                    <a:p>
                      <a:pPr algn="l">
                        <a:spcAft>
                          <a:spcPts val="0"/>
                        </a:spcAft>
                      </a:pPr>
                      <a:r>
                        <a:rPr lang="fr-FR" sz="1200" dirty="0">
                          <a:effectLst/>
                        </a:rPr>
                        <a:t>Enseignement renforcé de la langue et de la littérature arabe  </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l">
                        <a:spcAft>
                          <a:spcPts val="0"/>
                        </a:spcAft>
                      </a:pPr>
                      <a:r>
                        <a:rPr lang="fr-FR" sz="1200" dirty="0">
                          <a:effectLst/>
                        </a:rPr>
                        <a:t>4h</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728745480"/>
                  </a:ext>
                </a:extLst>
              </a:tr>
              <a:tr h="479768">
                <a:tc>
                  <a:txBody>
                    <a:bodyPr/>
                    <a:lstStyle/>
                    <a:p>
                      <a:pPr algn="l">
                        <a:spcAft>
                          <a:spcPts val="0"/>
                        </a:spcAft>
                      </a:pPr>
                      <a:r>
                        <a:rPr lang="fr-FR" sz="1200">
                          <a:effectLst/>
                        </a:rPr>
                        <a:t>Histoire/géographie en arabe  </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l">
                        <a:spcAft>
                          <a:spcPts val="0"/>
                        </a:spcAft>
                      </a:pPr>
                      <a:r>
                        <a:rPr lang="fr-FR" sz="1200" dirty="0">
                          <a:effectLst/>
                        </a:rPr>
                        <a:t>1h30</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856135318"/>
                  </a:ext>
                </a:extLst>
              </a:tr>
            </a:tbl>
          </a:graphicData>
        </a:graphic>
      </p:graphicFrame>
      <p:sp>
        <p:nvSpPr>
          <p:cNvPr id="4" name="Rectangle 1"/>
          <p:cNvSpPr>
            <a:spLocks noChangeArrowheads="1"/>
          </p:cNvSpPr>
          <p:nvPr/>
        </p:nvSpPr>
        <p:spPr bwMode="auto">
          <a:xfrm>
            <a:off x="868526" y="288067"/>
            <a:ext cx="9838267"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Contenus et programmes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Les programmes prévoient un enseignement renforcé de la langue arabe de 4h et 1h30 d’enseignement d’Histoire-Géographie en arabe.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L’enseignement spécifique dispensé dans les sections internationales prépare les élèves à présenter l’option internationale du brevet (DNBI : Diplôme National du Brevet International). </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Les aménagements de programmes concernent la seule discipline non linguistique histoire-géographie. Cet enseignement, d’une durée totale de trois heures par semaine, est assuré pour moitié par un enseignant en français, pour moitié par un enseignant en arabe.</a:t>
            </a:r>
            <a:endParaRPr kumimoji="0" lang="fr-FR" altLang="fr-FR"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544724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2.4"/>
</p:tagLst>
</file>

<file path=ppt/tags/tag2.xml><?xml version="1.0" encoding="utf-8"?>
<p:tagLst xmlns:a="http://schemas.openxmlformats.org/drawingml/2006/main" xmlns:r="http://schemas.openxmlformats.org/officeDocument/2006/relationships" xmlns:p="http://schemas.openxmlformats.org/presentationml/2006/main">
  <p:tag name="TIMING" val="|15.3"/>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717</TotalTime>
  <Words>367</Words>
  <Application>Microsoft Office PowerPoint</Application>
  <PresentationFormat>Grand écran</PresentationFormat>
  <Paragraphs>82</Paragraphs>
  <Slides>11</Slides>
  <Notes>2</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11</vt:i4>
      </vt:variant>
    </vt:vector>
  </HeadingPairs>
  <TitlesOfParts>
    <vt:vector size="22" baseType="lpstr">
      <vt:lpstr>&amp;quot</vt:lpstr>
      <vt:lpstr>Arial</vt:lpstr>
      <vt:lpstr>Berlin Sans FB</vt:lpstr>
      <vt:lpstr>Bienvenue TT</vt:lpstr>
      <vt:lpstr>Calibri</vt:lpstr>
      <vt:lpstr>Calibri Light</vt:lpstr>
      <vt:lpstr>Georgia</vt:lpstr>
      <vt:lpstr>Helvetica Neue</vt:lpstr>
      <vt:lpstr>Times New Roman</vt:lpstr>
      <vt:lpstr>Wingdings</vt:lpstr>
      <vt:lpstr>Thème Office</vt:lpstr>
      <vt:lpstr>La langue arabe en quelques chiffres</vt:lpstr>
      <vt:lpstr>langue des médias, Langue des réseaux sociaux…</vt:lpstr>
      <vt:lpstr>Un plus sur le CV !</vt:lpstr>
      <vt:lpstr>Dans le supérieur…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Académie de Versailles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langue des médias, Langue des réseaux sociaux…</dc:title>
  <dc:creator>Frederique Guglielmi-Foda</dc:creator>
  <cp:lastModifiedBy>Farid Tadjer</cp:lastModifiedBy>
  <cp:revision>15</cp:revision>
  <dcterms:created xsi:type="dcterms:W3CDTF">2019-05-15T12:37:36Z</dcterms:created>
  <dcterms:modified xsi:type="dcterms:W3CDTF">2024-01-11T16:05:05Z</dcterms:modified>
</cp:coreProperties>
</file>